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50" d="100"/>
          <a:sy n="150" d="100"/>
        </p:scale>
        <p:origin x="336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08496160202198E-2"/>
          <c:y val="5.3279489911870696E-2"/>
          <c:w val="0.90497545445708172"/>
          <c:h val="0.509296916479432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жилье</c:v>
                </c:pt>
                <c:pt idx="1">
                  <c:v>хоз.деятельность</c:v>
                </c:pt>
                <c:pt idx="2">
                  <c:v>соцобеспечение и страхования</c:v>
                </c:pt>
                <c:pt idx="3">
                  <c:v>основы госуправления</c:v>
                </c:pt>
                <c:pt idx="4">
                  <c:v>образования, наука и культура</c:v>
                </c:pt>
                <c:pt idx="5">
                  <c:v>труд и занятость</c:v>
                </c:pt>
                <c:pt idx="6">
                  <c:v>здравохранения и спорт</c:v>
                </c:pt>
                <c:pt idx="7">
                  <c:v>ЖКХ</c:v>
                </c:pt>
                <c:pt idx="8">
                  <c:v>охрана правопорядка </c:v>
                </c:pt>
                <c:pt idx="9">
                  <c:v>финансы</c:v>
                </c:pt>
                <c:pt idx="10">
                  <c:v>конституционный строй</c:v>
                </c:pt>
                <c:pt idx="11">
                  <c:v>другое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678</c:v>
                </c:pt>
                <c:pt idx="1">
                  <c:v>450</c:v>
                </c:pt>
                <c:pt idx="2">
                  <c:v>335</c:v>
                </c:pt>
                <c:pt idx="3">
                  <c:v>272</c:v>
                </c:pt>
                <c:pt idx="4">
                  <c:v>252</c:v>
                </c:pt>
                <c:pt idx="5">
                  <c:v>251</c:v>
                </c:pt>
                <c:pt idx="6">
                  <c:v>129</c:v>
                </c:pt>
                <c:pt idx="7">
                  <c:v>113</c:v>
                </c:pt>
                <c:pt idx="8">
                  <c:v>57</c:v>
                </c:pt>
                <c:pt idx="9">
                  <c:v>51</c:v>
                </c:pt>
                <c:pt idx="10">
                  <c:v>28</c:v>
                </c:pt>
                <c:pt idx="11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956672"/>
        <c:axId val="82793600"/>
      </c:barChart>
      <c:catAx>
        <c:axId val="66956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2793600"/>
        <c:crosses val="autoZero"/>
        <c:auto val="1"/>
        <c:lblAlgn val="ctr"/>
        <c:lblOffset val="100"/>
        <c:noMultiLvlLbl val="0"/>
      </c:catAx>
      <c:valAx>
        <c:axId val="82793600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66956672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33187518226883E-2"/>
          <c:y val="3.9249326607398251E-2"/>
          <c:w val="0.90497545445708172"/>
          <c:h val="0.54931757064739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пенсионеры</c:v>
                </c:pt>
                <c:pt idx="1">
                  <c:v>безработные</c:v>
                </c:pt>
                <c:pt idx="2">
                  <c:v>служащие</c:v>
                </c:pt>
                <c:pt idx="3">
                  <c:v>рабочие</c:v>
                </c:pt>
                <c:pt idx="4">
                  <c:v>инвалиды, семьи имеющие детей-инвалидов</c:v>
                </c:pt>
                <c:pt idx="5">
                  <c:v>многодетные семьи</c:v>
                </c:pt>
                <c:pt idx="6">
                  <c:v>коллективы</c:v>
                </c:pt>
                <c:pt idx="7">
                  <c:v>сироты</c:v>
                </c:pt>
                <c:pt idx="8">
                  <c:v>предприниматели</c:v>
                </c:pt>
                <c:pt idx="9">
                  <c:v>одинокие родители</c:v>
                </c:pt>
                <c:pt idx="10">
                  <c:v>студенты, учащиеся </c:v>
                </c:pt>
                <c:pt idx="11">
                  <c:v>имеющие почетные звания</c:v>
                </c:pt>
                <c:pt idx="12">
                  <c:v>участники боевых действий</c:v>
                </c:pt>
                <c:pt idx="13">
                  <c:v>вдовы УВОВ, члены семей погибших на войне</c:v>
                </c:pt>
                <c:pt idx="14">
                  <c:v>осужденные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394</c:v>
                </c:pt>
                <c:pt idx="1">
                  <c:v>349</c:v>
                </c:pt>
                <c:pt idx="2">
                  <c:v>313</c:v>
                </c:pt>
                <c:pt idx="3">
                  <c:v>256</c:v>
                </c:pt>
                <c:pt idx="4">
                  <c:v>245</c:v>
                </c:pt>
                <c:pt idx="5">
                  <c:v>238</c:v>
                </c:pt>
                <c:pt idx="6">
                  <c:v>165</c:v>
                </c:pt>
                <c:pt idx="7">
                  <c:v>141</c:v>
                </c:pt>
                <c:pt idx="8">
                  <c:v>108</c:v>
                </c:pt>
                <c:pt idx="9">
                  <c:v>95</c:v>
                </c:pt>
                <c:pt idx="10">
                  <c:v>72</c:v>
                </c:pt>
                <c:pt idx="11">
                  <c:v>53</c:v>
                </c:pt>
                <c:pt idx="12">
                  <c:v>38</c:v>
                </c:pt>
                <c:pt idx="13">
                  <c:v>4</c:v>
                </c:pt>
                <c:pt idx="1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757632"/>
        <c:axId val="105432192"/>
      </c:barChart>
      <c:catAx>
        <c:axId val="96757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5432192"/>
        <c:crosses val="autoZero"/>
        <c:auto val="1"/>
        <c:lblAlgn val="ctr"/>
        <c:lblOffset val="100"/>
        <c:noMultiLvlLbl val="0"/>
      </c:catAx>
      <c:valAx>
        <c:axId val="105432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757632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0.63125</cdr:x>
      <cdr:y>0.43589</cdr:y>
    </cdr:from>
    <cdr:to>
      <cdr:x>0.68375</cdr:x>
      <cdr:y>0.49029</cdr:y>
    </cdr:to>
    <cdr:sp macro="" textlink="">
      <cdr:nvSpPr>
        <cdr:cNvPr id="3" name="TextBox 17"/>
        <cdr:cNvSpPr txBox="1"/>
      </cdr:nvSpPr>
      <cdr:spPr>
        <a:xfrm xmlns:a="http://schemas.openxmlformats.org/drawingml/2006/main">
          <a:off x="5194920" y="1972816"/>
          <a:ext cx="432048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105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0.5525</cdr:x>
      <cdr:y>0.43589</cdr:y>
    </cdr:from>
    <cdr:to>
      <cdr:x>0.605</cdr:x>
      <cdr:y>0.49029</cdr:y>
    </cdr:to>
    <cdr:sp macro="" textlink="">
      <cdr:nvSpPr>
        <cdr:cNvPr id="4" name="TextBox 17"/>
        <cdr:cNvSpPr txBox="1"/>
      </cdr:nvSpPr>
      <cdr:spPr>
        <a:xfrm xmlns:a="http://schemas.openxmlformats.org/drawingml/2006/main">
          <a:off x="4546848" y="1972816"/>
          <a:ext cx="432048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 </a:t>
          </a:r>
          <a:r>
            <a:rPr lang="ru-RU" sz="1000" b="1" dirty="0" smtClean="0"/>
            <a:t>129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0.78</cdr:x>
      <cdr:y>0.48362</cdr:y>
    </cdr:from>
    <cdr:to>
      <cdr:x>0.8325</cdr:x>
      <cdr:y>0.53802</cdr:y>
    </cdr:to>
    <cdr:sp macro="" textlink="">
      <cdr:nvSpPr>
        <cdr:cNvPr id="5" name="TextBox 17"/>
        <cdr:cNvSpPr txBox="1"/>
      </cdr:nvSpPr>
      <cdr:spPr>
        <a:xfrm xmlns:a="http://schemas.openxmlformats.org/drawingml/2006/main">
          <a:off x="6419056" y="2188840"/>
          <a:ext cx="432048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 </a:t>
          </a:r>
          <a:r>
            <a:rPr lang="ru-RU" sz="1000" b="1" dirty="0" smtClean="0"/>
            <a:t>50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0.85875</cdr:x>
      <cdr:y>0.487</cdr:y>
    </cdr:from>
    <cdr:to>
      <cdr:x>0.91124</cdr:x>
      <cdr:y>0.5414</cdr:y>
    </cdr:to>
    <cdr:sp macro="" textlink="">
      <cdr:nvSpPr>
        <cdr:cNvPr id="6" name="TextBox 17"/>
        <cdr:cNvSpPr txBox="1"/>
      </cdr:nvSpPr>
      <cdr:spPr>
        <a:xfrm xmlns:a="http://schemas.openxmlformats.org/drawingml/2006/main">
          <a:off x="7067128" y="2204124"/>
          <a:ext cx="432048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 </a:t>
          </a:r>
          <a:r>
            <a:rPr lang="ru-RU" sz="1000" b="1" dirty="0" smtClean="0"/>
            <a:t>27</a:t>
          </a:r>
          <a:endParaRPr lang="ru-RU" sz="1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0.10626</cdr:x>
      <cdr:y>0.10178</cdr:y>
    </cdr:from>
    <cdr:to>
      <cdr:x>0.21737</cdr:x>
      <cdr:y>0.30381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4440" y="4606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0.11501</cdr:x>
      <cdr:y>0.10178</cdr:y>
    </cdr:from>
    <cdr:to>
      <cdr:x>0.22612</cdr:x>
      <cdr:y>0.30381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46448" y="4606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0.13251</cdr:x>
      <cdr:y>0.06996</cdr:y>
    </cdr:from>
    <cdr:to>
      <cdr:x>0.17625</cdr:x>
      <cdr:y>0.10178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90464" y="316632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0.09751</cdr:x>
      <cdr:y>0.11769</cdr:y>
    </cdr:from>
    <cdr:to>
      <cdr:x>0.20862</cdr:x>
      <cdr:y>0.31972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02432" y="5326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0.10626</cdr:x>
      <cdr:y>0.11769</cdr:y>
    </cdr:from>
    <cdr:to>
      <cdr:x>0.21737</cdr:x>
      <cdr:y>0.31972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74440" y="5326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0.10626</cdr:x>
      <cdr:y>0.08587</cdr:y>
    </cdr:from>
    <cdr:to>
      <cdr:x>0.21737</cdr:x>
      <cdr:y>0.2879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74440" y="3886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0.11501</cdr:x>
      <cdr:y>0.08587</cdr:y>
    </cdr:from>
    <cdr:to>
      <cdr:x>0.21125</cdr:x>
      <cdr:y>0.14027</cdr:y>
    </cdr:to>
    <cdr:sp macro="" textlink="">
      <cdr:nvSpPr>
        <cdr:cNvPr id="10" name="TextBox 12"/>
        <cdr:cNvSpPr txBox="1"/>
      </cdr:nvSpPr>
      <cdr:spPr>
        <a:xfrm xmlns:a="http://schemas.openxmlformats.org/drawingml/2006/main">
          <a:off x="946448" y="388640"/>
          <a:ext cx="792088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      </a:t>
          </a:r>
          <a:r>
            <a:rPr lang="ru-RU" sz="1000" b="1" dirty="0" smtClean="0"/>
            <a:t>343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0.17625</cdr:x>
      <cdr:y>0.1336</cdr:y>
    </cdr:from>
    <cdr:to>
      <cdr:x>0.3075</cdr:x>
      <cdr:y>0.2016</cdr:y>
    </cdr:to>
    <cdr:sp macro="" textlink="">
      <cdr:nvSpPr>
        <cdr:cNvPr id="11" name="TextBox 12"/>
        <cdr:cNvSpPr txBox="1"/>
      </cdr:nvSpPr>
      <cdr:spPr>
        <a:xfrm xmlns:a="http://schemas.openxmlformats.org/drawingml/2006/main">
          <a:off x="1450504" y="604664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</a:t>
          </a:r>
          <a:r>
            <a:rPr lang="ru-RU" sz="1000" b="1" dirty="0" smtClean="0"/>
            <a:t>309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0.22875</cdr:x>
      <cdr:y>0.21315</cdr:y>
    </cdr:from>
    <cdr:to>
      <cdr:x>0.36</cdr:x>
      <cdr:y>0.26755</cdr:y>
    </cdr:to>
    <cdr:sp macro="" textlink="">
      <cdr:nvSpPr>
        <cdr:cNvPr id="12" name="TextBox 12"/>
        <cdr:cNvSpPr txBox="1"/>
      </cdr:nvSpPr>
      <cdr:spPr>
        <a:xfrm xmlns:a="http://schemas.openxmlformats.org/drawingml/2006/main">
          <a:off x="1882552" y="964704"/>
          <a:ext cx="108012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        </a:t>
          </a:r>
          <a:r>
            <a:rPr lang="ru-RU" sz="1000" b="1" dirty="0" smtClean="0"/>
            <a:t>247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0.29</cdr:x>
      <cdr:y>0.22906</cdr:y>
    </cdr:from>
    <cdr:to>
      <cdr:x>0.42125</cdr:x>
      <cdr:y>0.29706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386608" y="1036712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  </a:t>
          </a:r>
          <a:r>
            <a:rPr lang="ru-RU" sz="1000" b="1" dirty="0" smtClean="0"/>
            <a:t>233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0.35125</cdr:x>
      <cdr:y>0.22906</cdr:y>
    </cdr:from>
    <cdr:to>
      <cdr:x>0.4825</cdr:x>
      <cdr:y>0.29706</cdr:y>
    </cdr:to>
    <cdr:sp macro="" textlink="">
      <cdr:nvSpPr>
        <cdr:cNvPr id="14" name="TextBox 12"/>
        <cdr:cNvSpPr txBox="1"/>
      </cdr:nvSpPr>
      <cdr:spPr>
        <a:xfrm xmlns:a="http://schemas.openxmlformats.org/drawingml/2006/main">
          <a:off x="2890664" y="1036712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 </a:t>
          </a:r>
          <a:r>
            <a:rPr lang="ru-RU" sz="1000" b="1" dirty="0" smtClean="0"/>
            <a:t>229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0.40375</cdr:x>
      <cdr:y>0.32452</cdr:y>
    </cdr:from>
    <cdr:to>
      <cdr:x>0.535</cdr:x>
      <cdr:y>0.39252</cdr:y>
    </cdr:to>
    <cdr:sp macro="" textlink="">
      <cdr:nvSpPr>
        <cdr:cNvPr id="15" name="TextBox 12"/>
        <cdr:cNvSpPr txBox="1"/>
      </cdr:nvSpPr>
      <cdr:spPr>
        <a:xfrm xmlns:a="http://schemas.openxmlformats.org/drawingml/2006/main">
          <a:off x="3322712" y="1468760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   </a:t>
          </a:r>
          <a:r>
            <a:rPr lang="ru-RU" sz="1000" b="1" dirty="0" smtClean="0"/>
            <a:t>160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0.465</cdr:x>
      <cdr:y>0.35634</cdr:y>
    </cdr:from>
    <cdr:to>
      <cdr:x>0.59625</cdr:x>
      <cdr:y>0.42434</cdr:y>
    </cdr:to>
    <cdr:sp macro="" textlink="">
      <cdr:nvSpPr>
        <cdr:cNvPr id="16" name="TextBox 12"/>
        <cdr:cNvSpPr txBox="1"/>
      </cdr:nvSpPr>
      <cdr:spPr>
        <a:xfrm xmlns:a="http://schemas.openxmlformats.org/drawingml/2006/main">
          <a:off x="3826768" y="1612776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   </a:t>
          </a:r>
          <a:r>
            <a:rPr lang="ru-RU" sz="1000" b="1" dirty="0" smtClean="0"/>
            <a:t>137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0.52625</cdr:x>
      <cdr:y>0.38816</cdr:y>
    </cdr:from>
    <cdr:to>
      <cdr:x>0.6575</cdr:x>
      <cdr:y>0.45616</cdr:y>
    </cdr:to>
    <cdr:sp macro="" textlink="">
      <cdr:nvSpPr>
        <cdr:cNvPr id="17" name="TextBox 12"/>
        <cdr:cNvSpPr txBox="1"/>
      </cdr:nvSpPr>
      <cdr:spPr>
        <a:xfrm xmlns:a="http://schemas.openxmlformats.org/drawingml/2006/main">
          <a:off x="4330824" y="1756792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   </a:t>
          </a:r>
          <a:r>
            <a:rPr lang="ru-RU" sz="1000" b="1" dirty="0" smtClean="0"/>
            <a:t>107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0.5875</cdr:x>
      <cdr:y>0.40407</cdr:y>
    </cdr:from>
    <cdr:to>
      <cdr:x>0.71875</cdr:x>
      <cdr:y>0.45847</cdr:y>
    </cdr:to>
    <cdr:sp macro="" textlink="">
      <cdr:nvSpPr>
        <cdr:cNvPr id="18" name="TextBox 12"/>
        <cdr:cNvSpPr txBox="1"/>
      </cdr:nvSpPr>
      <cdr:spPr>
        <a:xfrm xmlns:a="http://schemas.openxmlformats.org/drawingml/2006/main">
          <a:off x="4834890" y="1828806"/>
          <a:ext cx="1080135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       </a:t>
          </a:r>
          <a:r>
            <a:rPr lang="ru-RU" sz="1000" b="1" dirty="0" smtClean="0"/>
            <a:t>   91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0.64</cdr:x>
      <cdr:y>0.43589</cdr:y>
    </cdr:from>
    <cdr:to>
      <cdr:x>0.77125</cdr:x>
      <cdr:y>0.50389</cdr:y>
    </cdr:to>
    <cdr:sp macro="" textlink="">
      <cdr:nvSpPr>
        <cdr:cNvPr id="19" name="TextBox 12"/>
        <cdr:cNvSpPr txBox="1"/>
      </cdr:nvSpPr>
      <cdr:spPr>
        <a:xfrm xmlns:a="http://schemas.openxmlformats.org/drawingml/2006/main">
          <a:off x="5266928" y="1972816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     </a:t>
          </a:r>
          <a:r>
            <a:rPr lang="ru-RU" sz="1000" b="1" dirty="0" smtClean="0"/>
            <a:t>71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0.71</cdr:x>
      <cdr:y>0.46771</cdr:y>
    </cdr:from>
    <cdr:to>
      <cdr:x>0.84125</cdr:x>
      <cdr:y>0.53571</cdr:y>
    </cdr:to>
    <cdr:sp macro="" textlink="">
      <cdr:nvSpPr>
        <cdr:cNvPr id="20" name="TextBox 12"/>
        <cdr:cNvSpPr txBox="1"/>
      </cdr:nvSpPr>
      <cdr:spPr>
        <a:xfrm xmlns:a="http://schemas.openxmlformats.org/drawingml/2006/main">
          <a:off x="5842992" y="2116832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   </a:t>
          </a:r>
          <a:r>
            <a:rPr lang="ru-RU" sz="1000" b="1" dirty="0" smtClean="0"/>
            <a:t>49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0.77125</cdr:x>
      <cdr:y>0.48362</cdr:y>
    </cdr:from>
    <cdr:to>
      <cdr:x>0.90249</cdr:x>
      <cdr:y>0.55162</cdr:y>
    </cdr:to>
    <cdr:sp macro="" textlink="">
      <cdr:nvSpPr>
        <cdr:cNvPr id="21" name="TextBox 12"/>
        <cdr:cNvSpPr txBox="1"/>
      </cdr:nvSpPr>
      <cdr:spPr>
        <a:xfrm xmlns:a="http://schemas.openxmlformats.org/drawingml/2006/main">
          <a:off x="6347048" y="2188840"/>
          <a:ext cx="10801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       </a:t>
          </a:r>
          <a:r>
            <a:rPr lang="ru-RU" sz="1000" b="1" dirty="0" smtClean="0"/>
            <a:t>38</a:t>
          </a:r>
          <a:endParaRPr lang="ru-RU" sz="1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2EEA9-43F5-4DF8-BC7C-72F577D45A05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A737D-CA95-4A44-BA30-959C9B289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53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A737D-CA95-4A44-BA30-959C9B289E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1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ОБРАЩЕНИЯ ГРАЖДАН </a:t>
            </a:r>
            <a:br>
              <a:rPr lang="ru-RU" b="1" dirty="0" smtClean="0"/>
            </a:br>
            <a:r>
              <a:rPr lang="ru-RU" b="1" dirty="0" smtClean="0"/>
              <a:t>за 9 месяцев 2016 года</a:t>
            </a:r>
            <a:br>
              <a:rPr lang="ru-RU" b="1" dirty="0" smtClean="0"/>
            </a:br>
            <a:r>
              <a:rPr lang="ru-RU" sz="3600" b="1" dirty="0" smtClean="0"/>
              <a:t>Темы обращений граждан (количество) </a:t>
            </a:r>
            <a:endParaRPr lang="ru-RU" sz="3600" b="1" dirty="0"/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305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59632" y="1958643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</a:t>
            </a:r>
            <a:r>
              <a:rPr lang="ru-RU" sz="1000" b="1" dirty="0" smtClean="0"/>
              <a:t>645</a:t>
            </a:r>
            <a:endParaRPr lang="ru-RU" sz="1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835696" y="256490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</a:t>
            </a:r>
            <a:r>
              <a:rPr lang="ru-RU" sz="1000" b="1" dirty="0" smtClean="0"/>
              <a:t>443</a:t>
            </a:r>
            <a:endParaRPr lang="ru-RU" sz="1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292494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</a:t>
            </a:r>
            <a:r>
              <a:rPr lang="ru-RU" sz="1000" b="1" dirty="0" smtClean="0"/>
              <a:t>325</a:t>
            </a:r>
            <a:endParaRPr lang="ru-RU" sz="1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59832" y="304805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</a:t>
            </a:r>
            <a:r>
              <a:rPr lang="ru-RU" sz="1000" b="1" dirty="0" smtClean="0"/>
              <a:t>266</a:t>
            </a:r>
            <a:endParaRPr lang="ru-RU" sz="1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07904" y="3171163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</a:t>
            </a:r>
            <a:r>
              <a:rPr lang="ru-RU" sz="1000" b="1" dirty="0" smtClean="0"/>
              <a:t>249</a:t>
            </a:r>
            <a:endParaRPr lang="ru-RU" sz="1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317876" y="3171165"/>
            <a:ext cx="470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</a:t>
            </a:r>
            <a:r>
              <a:rPr lang="ru-RU" sz="1000" b="1" dirty="0" smtClean="0"/>
              <a:t>245 </a:t>
            </a:r>
            <a:endParaRPr lang="ru-RU" sz="1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28184" y="371703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</a:t>
            </a:r>
            <a:r>
              <a:rPr lang="ru-RU" sz="1000" b="1" dirty="0" smtClean="0"/>
              <a:t>56</a:t>
            </a:r>
            <a:endParaRPr lang="ru-RU" sz="1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100392" y="371703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mtClean="0"/>
              <a:t> </a:t>
            </a:r>
            <a:r>
              <a:rPr lang="ru-RU" sz="1000" b="1" smtClean="0"/>
              <a:t>57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25557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КАТЕГОРИИ ОБРАТИВШИХСЯ ГРАЖДАН ЗА 9 МЕСЯЦЕВ В 2016 ГОДУ</a:t>
            </a:r>
            <a:endParaRPr lang="ru-RU" sz="36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319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43608" y="17728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</a:t>
            </a:r>
            <a:r>
              <a:rPr lang="ru-RU" sz="1000" b="1" dirty="0" smtClean="0"/>
              <a:t>376</a:t>
            </a:r>
            <a:endParaRPr lang="ru-RU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36296" y="3933056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4 </a:t>
            </a:r>
            <a:endParaRPr lang="ru-RU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740352" y="3930332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</a:t>
            </a:r>
            <a:r>
              <a:rPr lang="ru-RU" sz="1000" b="1" dirty="0" smtClean="0"/>
              <a:t>1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8276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ПРИНЯТО ГРАЖДАН РУКОВОДСТВОМ РЕСПУБЛИКИ ЗА 9 МЕСЯЦЕВ  2016 ГОДА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207676"/>
              </p:ext>
            </p:extLst>
          </p:nvPr>
        </p:nvGraphicFramePr>
        <p:xfrm>
          <a:off x="1475656" y="1600200"/>
          <a:ext cx="7056784" cy="464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9543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КАРА-ООЛ Ш.В.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29</a:t>
                      </a:r>
                      <a:endParaRPr lang="ru-RU" sz="2400" b="1" dirty="0"/>
                    </a:p>
                  </a:txBody>
                  <a:tcPr/>
                </a:tc>
              </a:tr>
              <a:tr h="39543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НАТСАК О.Д.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40</a:t>
                      </a:r>
                      <a:endParaRPr lang="ru-RU" sz="2400" b="1" dirty="0"/>
                    </a:p>
                  </a:txBody>
                  <a:tcPr/>
                </a:tc>
              </a:tr>
              <a:tr h="39543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ДАМБА-ХУУРАК</a:t>
                      </a:r>
                      <a:r>
                        <a:rPr lang="ru-RU" sz="2000" b="1" baseline="0" dirty="0" smtClean="0"/>
                        <a:t> А.П.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/>
                </a:tc>
              </a:tr>
              <a:tr h="39543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ФАЛАЛЕЕВ В.А.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ОНДАР С.К.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</a:tr>
              <a:tr h="39543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МОНГАЛ А.М.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</a:tr>
              <a:tr h="39543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БИЧЕЛДЕЙ</a:t>
                      </a:r>
                      <a:r>
                        <a:rPr lang="ru-RU" sz="2000" b="1" baseline="0" dirty="0" smtClean="0"/>
                        <a:t> К.А.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</a:tr>
              <a:tr h="68252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РУКОВОДИТЕЛИ МИНИСТЕРСТВ И ВЕДОМСТВ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1836</a:t>
                      </a:r>
                      <a:endParaRPr lang="ru-RU" sz="2400" b="1" dirty="0"/>
                    </a:p>
                  </a:txBody>
                  <a:tcPr/>
                </a:tc>
              </a:tr>
              <a:tr h="68252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УПРАВЛЕНИЕ ПО РАБОТЕ С ОБРАЩЕНИЕМ ГРАЖДАН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638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8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114</Words>
  <Application>Microsoft Office PowerPoint</Application>
  <PresentationFormat>Экран (4:3)</PresentationFormat>
  <Paragraphs>49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ОБРАЩЕНИЯ ГРАЖДАН  за 9 месяцев 2016 года Темы обращений граждан (количество) </vt:lpstr>
      <vt:lpstr>КАТЕГОРИИ ОБРАТИВШИХСЯ ГРАЖДАН ЗА 9 МЕСЯЦЕВ В 2016 ГОДУ</vt:lpstr>
      <vt:lpstr>ПРИНЯТО ГРАЖДАН РУКОВОДСТВОМ РЕСПУБЛИКИ ЗА 9 МЕСЯЦЕВ  2016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Обращения граждан за 9 месяцев 2016 года</dc:title>
  <dc:creator>Куулар У.С-Д.</dc:creator>
  <cp:lastModifiedBy>Куулар У.С-Д.</cp:lastModifiedBy>
  <cp:revision>19</cp:revision>
  <dcterms:created xsi:type="dcterms:W3CDTF">2016-10-14T02:17:34Z</dcterms:created>
  <dcterms:modified xsi:type="dcterms:W3CDTF">2016-10-14T06:07:37Z</dcterms:modified>
</cp:coreProperties>
</file>